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27432000" cy="16459200"/>
  <p:notesSz cx="6715125" cy="92392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216">
          <p15:clr>
            <a:srgbClr val="A4A3A4"/>
          </p15:clr>
        </p15:guide>
        <p15:guide id="2" orient="horz" pos="10098">
          <p15:clr>
            <a:srgbClr val="A4A3A4"/>
          </p15:clr>
        </p15:guide>
        <p15:guide id="3" pos="86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gbgRASdKUuequexBIfJzsYUfh5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3437"/>
    <a:srgbClr val="DA682B"/>
    <a:srgbClr val="663300"/>
    <a:srgbClr val="0C58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2" d="100"/>
          <a:sy n="32" d="100"/>
        </p:scale>
        <p:origin x="1018" y="72"/>
      </p:cViewPr>
      <p:guideLst>
        <p:guide orient="horz" pos="5216"/>
        <p:guide orient="horz" pos="10098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71488" y="692150"/>
            <a:ext cx="5773737" cy="34655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:notes"/>
          <p:cNvSpPr txBox="1">
            <a:spLocks noGrp="1"/>
          </p:cNvSpPr>
          <p:nvPr>
            <p:ph type="sldNum" idx="12"/>
          </p:nvPr>
        </p:nvSpPr>
        <p:spPr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</a:t>
            </a:fld>
            <a:endParaRPr/>
          </a:p>
        </p:txBody>
      </p:sp>
      <p:sp>
        <p:nvSpPr>
          <p:cNvPr id="15" name="Google Shape;1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71488" y="692150"/>
            <a:ext cx="5773737" cy="34655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" name="Google Shape;16;p1:notes"/>
          <p:cNvSpPr txBox="1">
            <a:spLocks noGrp="1"/>
          </p:cNvSpPr>
          <p:nvPr>
            <p:ph type="body" idx="1"/>
          </p:nvPr>
        </p:nvSpPr>
        <p:spPr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7418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gaprint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r="38726"/>
          <a:stretch/>
        </p:blipFill>
        <p:spPr>
          <a:xfrm>
            <a:off x="22008406" y="16156967"/>
            <a:ext cx="3000433" cy="15410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/>
          <p:nvPr/>
        </p:nvSpPr>
        <p:spPr>
          <a:xfrm>
            <a:off x="24999573" y="16067231"/>
            <a:ext cx="1975669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www.postersession.com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0;p1">
            <a:extLst>
              <a:ext uri="{FF2B5EF4-FFF2-40B4-BE49-F238E27FC236}">
                <a16:creationId xmlns:a16="http://schemas.microsoft.com/office/drawing/2014/main" id="{1D0F4B63-58FA-4C76-8EDF-AD769AA0C4D5}"/>
              </a:ext>
            </a:extLst>
          </p:cNvPr>
          <p:cNvSpPr txBox="1"/>
          <p:nvPr/>
        </p:nvSpPr>
        <p:spPr>
          <a:xfrm>
            <a:off x="0" y="31940"/>
            <a:ext cx="27432000" cy="165037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52225" tIns="26100" rIns="52225" bIns="261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1C47899-6D22-447C-B5DD-66D1CEA6E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251" y="882029"/>
            <a:ext cx="4543425" cy="2276475"/>
          </a:xfrm>
          <a:prstGeom prst="rect">
            <a:avLst/>
          </a:prstGeom>
        </p:spPr>
      </p:pic>
      <p:sp>
        <p:nvSpPr>
          <p:cNvPr id="21" name="Google Shape;21;p1"/>
          <p:cNvSpPr/>
          <p:nvPr/>
        </p:nvSpPr>
        <p:spPr>
          <a:xfrm>
            <a:off x="0" y="15708954"/>
            <a:ext cx="27432000" cy="606708"/>
          </a:xfrm>
          <a:prstGeom prst="rect">
            <a:avLst/>
          </a:prstGeom>
          <a:solidFill>
            <a:srgbClr val="DA682B"/>
          </a:solidFill>
          <a:ln>
            <a:noFill/>
          </a:ln>
        </p:spPr>
        <p:txBody>
          <a:bodyPr spcFirstLastPara="1" wrap="square" lIns="52225" tIns="26100" rIns="52225" bIns="26100" anchor="t" anchorCtr="0">
            <a:spAutoFit/>
          </a:bodyPr>
          <a:lstStyle/>
          <a:p>
            <a:pPr algn="ctr"/>
            <a:r>
              <a:rPr lang="pt-BR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XXIII JEPEX 2024 – Jornada de Ensino, Pesquisa e Extensão / Universidade Federal Rural de Pernambuco</a:t>
            </a:r>
            <a:endParaRPr sz="3600" b="1" dirty="0">
              <a:solidFill>
                <a:schemeClr val="lt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28" name="Google Shape;28;p1"/>
          <p:cNvSpPr txBox="1"/>
          <p:nvPr/>
        </p:nvSpPr>
        <p:spPr>
          <a:xfrm>
            <a:off x="20711641" y="4457716"/>
            <a:ext cx="5876926" cy="606754"/>
          </a:xfrm>
          <a:prstGeom prst="rect">
            <a:avLst/>
          </a:prstGeom>
          <a:solidFill>
            <a:srgbClr val="DA682B"/>
          </a:solidFill>
          <a:ln>
            <a:noFill/>
          </a:ln>
        </p:spPr>
        <p:txBody>
          <a:bodyPr spcFirstLastPara="1" wrap="square" lIns="52225" tIns="26100" rIns="52225" bIns="261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>
              <a:defRPr sz="3600" b="1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1pPr>
          </a:lstStyle>
          <a:p>
            <a:r>
              <a:rPr lang="pt-BR" dirty="0">
                <a:sym typeface="Calibri"/>
              </a:rPr>
              <a:t>REFERÊNCIAS (Opcional)</a:t>
            </a:r>
            <a:endParaRPr dirty="0"/>
          </a:p>
        </p:txBody>
      </p:sp>
      <p:sp>
        <p:nvSpPr>
          <p:cNvPr id="31" name="Google Shape;31;p1"/>
          <p:cNvSpPr txBox="1"/>
          <p:nvPr/>
        </p:nvSpPr>
        <p:spPr>
          <a:xfrm>
            <a:off x="1126517" y="4457716"/>
            <a:ext cx="5876926" cy="606754"/>
          </a:xfrm>
          <a:prstGeom prst="rect">
            <a:avLst/>
          </a:prstGeom>
          <a:solidFill>
            <a:srgbClr val="DA682B"/>
          </a:solidFill>
          <a:ln>
            <a:noFill/>
          </a:ln>
        </p:spPr>
        <p:txBody>
          <a:bodyPr spcFirstLastPara="1" wrap="square" lIns="52225" tIns="26100" rIns="52225" bIns="261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dirty="0"/>
          </a:p>
        </p:txBody>
      </p:sp>
      <p:sp>
        <p:nvSpPr>
          <p:cNvPr id="32" name="Google Shape;32;p1"/>
          <p:cNvSpPr txBox="1"/>
          <p:nvPr/>
        </p:nvSpPr>
        <p:spPr>
          <a:xfrm>
            <a:off x="7558261" y="4461513"/>
            <a:ext cx="5876926" cy="606708"/>
          </a:xfrm>
          <a:prstGeom prst="rect">
            <a:avLst/>
          </a:prstGeom>
          <a:solidFill>
            <a:srgbClr val="DA682B"/>
          </a:solidFill>
          <a:ln>
            <a:noFill/>
          </a:ln>
        </p:spPr>
        <p:txBody>
          <a:bodyPr spcFirstLastPara="1" wrap="square" lIns="52225" tIns="26100" rIns="52225" bIns="261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600" b="1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1pPr>
          </a:lstStyle>
          <a:p>
            <a:r>
              <a:rPr lang="pt-BR" dirty="0">
                <a:sym typeface="Calibri"/>
              </a:rPr>
              <a:t>MATERIAL E MÉTODOS</a:t>
            </a:r>
            <a:endParaRPr dirty="0"/>
          </a:p>
        </p:txBody>
      </p:sp>
      <p:sp>
        <p:nvSpPr>
          <p:cNvPr id="33" name="Google Shape;33;p1"/>
          <p:cNvSpPr txBox="1"/>
          <p:nvPr/>
        </p:nvSpPr>
        <p:spPr>
          <a:xfrm>
            <a:off x="14201717" y="11451384"/>
            <a:ext cx="5876926" cy="606754"/>
          </a:xfrm>
          <a:prstGeom prst="rect">
            <a:avLst/>
          </a:prstGeom>
          <a:solidFill>
            <a:srgbClr val="DA682B"/>
          </a:solidFill>
          <a:ln>
            <a:noFill/>
          </a:ln>
        </p:spPr>
        <p:txBody>
          <a:bodyPr spcFirstLastPara="1" wrap="square" lIns="52225" tIns="26100" rIns="52225" bIns="261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>
              <a:defRPr sz="3600" b="1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1pPr>
          </a:lstStyle>
          <a:p>
            <a:r>
              <a:rPr lang="pt-BR" dirty="0">
                <a:sym typeface="Calibri"/>
              </a:rPr>
              <a:t>CONCLUSÃO</a:t>
            </a:r>
            <a:endParaRPr dirty="0"/>
          </a:p>
        </p:txBody>
      </p:sp>
      <p:pic>
        <p:nvPicPr>
          <p:cNvPr id="34" name="Google Shape;34;p1" descr="Resultado de imagem para ufrp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848225" y="472455"/>
            <a:ext cx="1943100" cy="3095625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1"/>
          <p:cNvSpPr txBox="1"/>
          <p:nvPr/>
        </p:nvSpPr>
        <p:spPr>
          <a:xfrm>
            <a:off x="20711641" y="7560587"/>
            <a:ext cx="5876926" cy="606708"/>
          </a:xfrm>
          <a:prstGeom prst="rect">
            <a:avLst/>
          </a:prstGeom>
          <a:solidFill>
            <a:srgbClr val="DA682B"/>
          </a:solidFill>
          <a:ln>
            <a:noFill/>
          </a:ln>
        </p:spPr>
        <p:txBody>
          <a:bodyPr spcFirstLastPara="1" wrap="square" lIns="52225" tIns="26100" rIns="52225" bIns="261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>
              <a:defRPr sz="3600" b="1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1pPr>
          </a:lstStyle>
          <a:p>
            <a:r>
              <a:rPr lang="pt-BR" dirty="0">
                <a:sym typeface="Calibri"/>
              </a:rPr>
              <a:t>AGRADECIMENTOS </a:t>
            </a:r>
            <a:endParaRPr dirty="0"/>
          </a:p>
        </p:txBody>
      </p:sp>
      <p:sp>
        <p:nvSpPr>
          <p:cNvPr id="38" name="Google Shape;18;p1">
            <a:extLst>
              <a:ext uri="{FF2B5EF4-FFF2-40B4-BE49-F238E27FC236}">
                <a16:creationId xmlns:a16="http://schemas.microsoft.com/office/drawing/2014/main" id="{3F1D9C84-EA84-4B0D-9FA6-9E88CAC6961B}"/>
              </a:ext>
            </a:extLst>
          </p:cNvPr>
          <p:cNvSpPr txBox="1"/>
          <p:nvPr/>
        </p:nvSpPr>
        <p:spPr>
          <a:xfrm>
            <a:off x="1126517" y="5214873"/>
            <a:ext cx="5876925" cy="306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25" tIns="26100" rIns="52225" bIns="261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 ser descria a metodologia aplicada ao trabalho com dados acerca das amostras, os materiais utilizados (questionários, instrumentos de diagnósticos, </a:t>
            </a:r>
            <a:r>
              <a:rPr lang="pt-BR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etc</a:t>
            </a:r>
            <a:r>
              <a:rPr lang="pt-BR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e os métodos utilizados. </a:t>
            </a:r>
            <a:r>
              <a:rPr lang="pt-BR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Letra </a:t>
            </a:r>
            <a:r>
              <a:rPr lang="pt-BR" sz="2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Calibri</a:t>
            </a:r>
            <a:r>
              <a:rPr lang="pt-BR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texto justificado, tamanho 20.</a:t>
            </a:r>
            <a:endParaRPr dirty="0"/>
          </a:p>
        </p:txBody>
      </p:sp>
      <p:pic>
        <p:nvPicPr>
          <p:cNvPr id="39" name="Google Shape;22;p1" descr="Resultado de imagem para fluxo quimica">
            <a:extLst>
              <a:ext uri="{FF2B5EF4-FFF2-40B4-BE49-F238E27FC236}">
                <a16:creationId xmlns:a16="http://schemas.microsoft.com/office/drawing/2014/main" id="{2C570AD8-E95B-43DB-A35F-E864E95335B5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58260" y="12298105"/>
            <a:ext cx="5702145" cy="3068920"/>
          </a:xfrm>
          <a:prstGeom prst="rect">
            <a:avLst/>
          </a:prstGeom>
          <a:noFill/>
          <a:ln w="9525" cap="flat" cmpd="sng">
            <a:solidFill>
              <a:srgbClr val="9A9ADF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40" name="Google Shape;24;p1">
            <a:extLst>
              <a:ext uri="{FF2B5EF4-FFF2-40B4-BE49-F238E27FC236}">
                <a16:creationId xmlns:a16="http://schemas.microsoft.com/office/drawing/2014/main" id="{A7FE1779-EB73-400D-805A-81111EC24982}"/>
              </a:ext>
            </a:extLst>
          </p:cNvPr>
          <p:cNvSpPr txBox="1"/>
          <p:nvPr/>
        </p:nvSpPr>
        <p:spPr>
          <a:xfrm>
            <a:off x="7558260" y="5271338"/>
            <a:ext cx="5876926" cy="3108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seguir estão apresentados alguns resultados que foram obtidos em estudos específicos e eles aqui foram expressos em gráficos, mas também podem ser utilizadas tabelas e fotos </a:t>
            </a:r>
            <a:r>
              <a:rPr lang="pt-BR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Letra </a:t>
            </a:r>
            <a:r>
              <a:rPr lang="pt-BR" sz="2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Calibri</a:t>
            </a:r>
            <a:r>
              <a:rPr lang="pt-BR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texto justificado, tamanho 20.</a:t>
            </a:r>
            <a:endParaRPr dirty="0"/>
          </a:p>
        </p:txBody>
      </p:sp>
      <p:pic>
        <p:nvPicPr>
          <p:cNvPr id="41" name="Google Shape;25;p1" descr="Resultado de imagem para tabela">
            <a:extLst>
              <a:ext uri="{FF2B5EF4-FFF2-40B4-BE49-F238E27FC236}">
                <a16:creationId xmlns:a16="http://schemas.microsoft.com/office/drawing/2014/main" id="{1DF9C5D8-9EDF-475A-AE7F-42763A4E0678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541617" y="4495042"/>
            <a:ext cx="4993865" cy="3988587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27;p1">
            <a:extLst>
              <a:ext uri="{FF2B5EF4-FFF2-40B4-BE49-F238E27FC236}">
                <a16:creationId xmlns:a16="http://schemas.microsoft.com/office/drawing/2014/main" id="{26B6431E-E6BE-4DCE-8423-C4F8E96CD986}"/>
              </a:ext>
            </a:extLst>
          </p:cNvPr>
          <p:cNvSpPr txBox="1"/>
          <p:nvPr/>
        </p:nvSpPr>
        <p:spPr>
          <a:xfrm>
            <a:off x="14201717" y="12400067"/>
            <a:ext cx="5876926" cy="181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Descrever as principais conclusões do trabalho.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Letra </a:t>
            </a:r>
            <a:r>
              <a:rPr lang="pt-BR" sz="2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Calibri</a:t>
            </a:r>
            <a:r>
              <a:rPr lang="pt-BR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texto justificado, tamanho 20.</a:t>
            </a:r>
            <a:endParaRPr dirty="0"/>
          </a:p>
        </p:txBody>
      </p:sp>
      <p:sp>
        <p:nvSpPr>
          <p:cNvPr id="43" name="Google Shape;29;p1">
            <a:extLst>
              <a:ext uri="{FF2B5EF4-FFF2-40B4-BE49-F238E27FC236}">
                <a16:creationId xmlns:a16="http://schemas.microsoft.com/office/drawing/2014/main" id="{16FC53BB-B8CE-480F-B0E0-64E9B892FF56}"/>
              </a:ext>
            </a:extLst>
          </p:cNvPr>
          <p:cNvSpPr txBox="1"/>
          <p:nvPr/>
        </p:nvSpPr>
        <p:spPr>
          <a:xfrm>
            <a:off x="20711641" y="5404608"/>
            <a:ext cx="5876926" cy="181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Letra </a:t>
            </a:r>
            <a:r>
              <a:rPr lang="pt-BR" sz="2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Calibri</a:t>
            </a:r>
            <a:r>
              <a:rPr lang="pt-BR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texto justificado, tamanho 20 </a:t>
            </a:r>
            <a:r>
              <a:rPr lang="pt-BR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em ABNT e somente as que aparecerem no texto do pôster, ou as mais relevantes.</a:t>
            </a:r>
            <a:endParaRPr dirty="0"/>
          </a:p>
        </p:txBody>
      </p:sp>
      <p:sp>
        <p:nvSpPr>
          <p:cNvPr id="44" name="Google Shape;36;p1">
            <a:extLst>
              <a:ext uri="{FF2B5EF4-FFF2-40B4-BE49-F238E27FC236}">
                <a16:creationId xmlns:a16="http://schemas.microsoft.com/office/drawing/2014/main" id="{7C98579F-D2E6-41C2-804F-E0A7ECABC788}"/>
              </a:ext>
            </a:extLst>
          </p:cNvPr>
          <p:cNvSpPr txBox="1"/>
          <p:nvPr/>
        </p:nvSpPr>
        <p:spPr>
          <a:xfrm>
            <a:off x="20711567" y="8507433"/>
            <a:ext cx="5877000" cy="224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Letra </a:t>
            </a:r>
            <a:r>
              <a:rPr lang="pt-BR" sz="2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Calibri</a:t>
            </a:r>
            <a:r>
              <a:rPr lang="pt-BR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texto justificado, tamanho 20 </a:t>
            </a:r>
            <a:r>
              <a:rPr lang="pt-BR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Agradecimento ao Conselho Nacional de Desenvolvimento Científico e Tecnológico (CNPq).</a:t>
            </a:r>
            <a:endParaRPr dirty="0"/>
          </a:p>
        </p:txBody>
      </p:sp>
      <p:sp>
        <p:nvSpPr>
          <p:cNvPr id="47" name="Google Shape;24;p1">
            <a:extLst>
              <a:ext uri="{FF2B5EF4-FFF2-40B4-BE49-F238E27FC236}">
                <a16:creationId xmlns:a16="http://schemas.microsoft.com/office/drawing/2014/main" id="{BE412F95-84AC-4D83-91AA-46642DA105D8}"/>
              </a:ext>
            </a:extLst>
          </p:cNvPr>
          <p:cNvSpPr txBox="1"/>
          <p:nvPr/>
        </p:nvSpPr>
        <p:spPr>
          <a:xfrm>
            <a:off x="14259739" y="8821060"/>
            <a:ext cx="5608396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seguir estão apresentados alguns resultados que foram obtidos em estudos específicos.</a:t>
            </a:r>
            <a:endParaRPr dirty="0"/>
          </a:p>
        </p:txBody>
      </p:sp>
      <p:sp>
        <p:nvSpPr>
          <p:cNvPr id="48" name="Google Shape;19;p1">
            <a:extLst>
              <a:ext uri="{FF2B5EF4-FFF2-40B4-BE49-F238E27FC236}">
                <a16:creationId xmlns:a16="http://schemas.microsoft.com/office/drawing/2014/main" id="{F8DA3A42-C18D-450F-ABF0-10E853BB433D}"/>
              </a:ext>
            </a:extLst>
          </p:cNvPr>
          <p:cNvSpPr txBox="1"/>
          <p:nvPr/>
        </p:nvSpPr>
        <p:spPr>
          <a:xfrm>
            <a:off x="3878870" y="574199"/>
            <a:ext cx="21345524" cy="314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25" tIns="26100" rIns="52225" bIns="261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Título: fonte </a:t>
            </a:r>
            <a:r>
              <a:rPr lang="pt-BR" sz="44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Calibri</a:t>
            </a:r>
            <a:r>
              <a:rPr lang="pt-BR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tamanho 44</a:t>
            </a: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Nome completo do autor </a:t>
            </a:r>
            <a:r>
              <a:rPr lang="pt-BR" sz="30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 Nome completo do autor </a:t>
            </a:r>
            <a:r>
              <a:rPr lang="pt-BR" sz="30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</a:t>
            </a:r>
            <a:r>
              <a:rPr lang="pt-BR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 Nome completo do autor </a:t>
            </a:r>
            <a:r>
              <a:rPr lang="pt-BR" sz="30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pt-BR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 Nome completo do autor </a:t>
            </a:r>
            <a:r>
              <a:rPr lang="pt-BR" sz="30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pt-BR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 </a:t>
            </a:r>
            <a:endParaRPr dirty="0"/>
          </a:p>
          <a:p>
            <a:pPr marL="0" marR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Nome completo do autor </a:t>
            </a:r>
            <a:r>
              <a:rPr lang="pt-BR" sz="30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 </a:t>
            </a:r>
            <a:r>
              <a:rPr lang="pt-BR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 Nome completo do autor </a:t>
            </a:r>
            <a:r>
              <a:rPr lang="pt-BR" sz="30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r>
              <a:rPr lang="pt-BR" sz="3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; Nome completo do autor </a:t>
            </a:r>
            <a:r>
              <a:rPr lang="pt-BR" sz="30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4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</a:t>
            </a:r>
            <a:r>
              <a:rPr lang="pt-BR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Instituição do autor, cidade/Estado, e-mail; </a:t>
            </a:r>
            <a:r>
              <a:rPr lang="pt-BR" sz="24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Instituição do autor, cidade/Estado;</a:t>
            </a:r>
            <a:endParaRPr dirty="0"/>
          </a:p>
          <a:p>
            <a:pPr marL="0" marR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4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 </a:t>
            </a:r>
            <a:r>
              <a:rPr lang="pt-BR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Instituição do autor, cidade/Estado; </a:t>
            </a:r>
            <a:r>
              <a:rPr lang="pt-BR" sz="24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pt-BR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Instituição do autor, cidade/Estado; </a:t>
            </a:r>
            <a:endParaRPr dirty="0"/>
          </a:p>
          <a:p>
            <a:pPr marL="0" marR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pt-BR" sz="24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 </a:t>
            </a:r>
            <a:r>
              <a:rPr lang="pt-BR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Instituição do autor, cidade/Estado; </a:t>
            </a:r>
            <a:r>
              <a:rPr lang="pt-BR" sz="24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r>
              <a:rPr lang="pt-BR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Instituição do autor, cidade/Estado;</a:t>
            </a:r>
            <a:endParaRPr dirty="0"/>
          </a:p>
        </p:txBody>
      </p:sp>
      <p:sp>
        <p:nvSpPr>
          <p:cNvPr id="23" name="Google Shape;31;p1">
            <a:extLst>
              <a:ext uri="{FF2B5EF4-FFF2-40B4-BE49-F238E27FC236}">
                <a16:creationId xmlns:a16="http://schemas.microsoft.com/office/drawing/2014/main" id="{61F12E69-4BC7-4764-B118-A73775FC2E53}"/>
              </a:ext>
            </a:extLst>
          </p:cNvPr>
          <p:cNvSpPr txBox="1"/>
          <p:nvPr/>
        </p:nvSpPr>
        <p:spPr>
          <a:xfrm>
            <a:off x="1126517" y="11547008"/>
            <a:ext cx="5876926" cy="606708"/>
          </a:xfrm>
          <a:prstGeom prst="rect">
            <a:avLst/>
          </a:prstGeom>
          <a:solidFill>
            <a:srgbClr val="DA682B"/>
          </a:solidFill>
          <a:ln>
            <a:noFill/>
          </a:ln>
        </p:spPr>
        <p:txBody>
          <a:bodyPr spcFirstLastPara="1" wrap="square" lIns="52225" tIns="26100" rIns="52225" bIns="261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buNone/>
              <a:defRPr sz="3600" b="1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1pPr>
          </a:lstStyle>
          <a:p>
            <a:r>
              <a:rPr lang="pt-BR" dirty="0">
                <a:sym typeface="Calibri"/>
              </a:rPr>
              <a:t>OBJETIVO</a:t>
            </a:r>
            <a:endParaRPr dirty="0"/>
          </a:p>
        </p:txBody>
      </p:sp>
      <p:sp>
        <p:nvSpPr>
          <p:cNvPr id="24" name="Google Shape;18;p1">
            <a:extLst>
              <a:ext uri="{FF2B5EF4-FFF2-40B4-BE49-F238E27FC236}">
                <a16:creationId xmlns:a16="http://schemas.microsoft.com/office/drawing/2014/main" id="{490EFF3A-BECF-4A57-AC63-D6B376605F85}"/>
              </a:ext>
            </a:extLst>
          </p:cNvPr>
          <p:cNvSpPr txBox="1"/>
          <p:nvPr/>
        </p:nvSpPr>
        <p:spPr>
          <a:xfrm>
            <a:off x="1126517" y="12315822"/>
            <a:ext cx="5876925" cy="306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25" tIns="26100" rIns="52225" bIns="261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 ser descria a metodologia aplicada ao trabalho com dados acerca das amostras, os materiais utilizados (questionários, instrumentos de diagnósticos, </a:t>
            </a:r>
            <a:r>
              <a:rPr lang="pt-BR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etc</a:t>
            </a:r>
            <a:r>
              <a:rPr lang="pt-BR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e os métodos utilizados. </a:t>
            </a:r>
            <a:r>
              <a:rPr lang="pt-BR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Letra </a:t>
            </a:r>
            <a:r>
              <a:rPr lang="pt-BR" sz="2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Calibri</a:t>
            </a:r>
            <a:r>
              <a:rPr lang="pt-BR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texto justificado, tamanho 20.</a:t>
            </a:r>
            <a:endParaRPr dirty="0"/>
          </a:p>
        </p:txBody>
      </p:sp>
      <p:sp>
        <p:nvSpPr>
          <p:cNvPr id="25" name="Google Shape;18;p1">
            <a:extLst>
              <a:ext uri="{FF2B5EF4-FFF2-40B4-BE49-F238E27FC236}">
                <a16:creationId xmlns:a16="http://schemas.microsoft.com/office/drawing/2014/main" id="{853B200E-0944-481D-849E-C7D467ED333A}"/>
              </a:ext>
            </a:extLst>
          </p:cNvPr>
          <p:cNvSpPr txBox="1"/>
          <p:nvPr/>
        </p:nvSpPr>
        <p:spPr>
          <a:xfrm>
            <a:off x="1106432" y="8230059"/>
            <a:ext cx="5876925" cy="3068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25" tIns="26100" rIns="52225" bIns="261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 ser descria a metodologia aplicada ao trabalho com dados acerca das amostras, os materiais utilizados (questionários, instrumentos de diagnósticos, </a:t>
            </a:r>
            <a:r>
              <a:rPr lang="pt-BR" sz="2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etc</a:t>
            </a:r>
            <a:r>
              <a:rPr lang="pt-BR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e os métodos utilizados. </a:t>
            </a:r>
            <a:r>
              <a:rPr lang="pt-BR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Letra </a:t>
            </a:r>
            <a:r>
              <a:rPr lang="pt-BR" sz="2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Calibri</a:t>
            </a:r>
            <a:r>
              <a:rPr lang="pt-BR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texto justificado, tamanho 20.</a:t>
            </a:r>
            <a:endParaRPr dirty="0"/>
          </a:p>
        </p:txBody>
      </p:sp>
      <p:sp>
        <p:nvSpPr>
          <p:cNvPr id="29" name="Google Shape;32;p1">
            <a:extLst>
              <a:ext uri="{FF2B5EF4-FFF2-40B4-BE49-F238E27FC236}">
                <a16:creationId xmlns:a16="http://schemas.microsoft.com/office/drawing/2014/main" id="{0F081F0D-69E8-4798-BC96-FEFC73495136}"/>
              </a:ext>
            </a:extLst>
          </p:cNvPr>
          <p:cNvSpPr txBox="1"/>
          <p:nvPr/>
        </p:nvSpPr>
        <p:spPr>
          <a:xfrm>
            <a:off x="7558260" y="11519883"/>
            <a:ext cx="5876926" cy="602957"/>
          </a:xfrm>
          <a:prstGeom prst="rect">
            <a:avLst/>
          </a:prstGeom>
          <a:solidFill>
            <a:srgbClr val="DA682B"/>
          </a:solidFill>
          <a:ln>
            <a:noFill/>
          </a:ln>
        </p:spPr>
        <p:txBody>
          <a:bodyPr spcFirstLastPara="1" wrap="square" lIns="52225" tIns="26100" rIns="52225" bIns="261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>
              <a:defRPr sz="3600" b="1">
                <a:solidFill>
                  <a:schemeClr val="lt1"/>
                </a:solidFill>
                <a:latin typeface="Calibri"/>
                <a:ea typeface="Calibri"/>
                <a:cs typeface="Calibri"/>
              </a:defRPr>
            </a:lvl1pPr>
          </a:lstStyle>
          <a:p>
            <a:r>
              <a:rPr lang="pt-BR" dirty="0">
                <a:sym typeface="Calibri"/>
              </a:rPr>
              <a:t>RESULTADOS E DISCUSSÃO</a:t>
            </a:r>
            <a:endParaRPr dirty="0"/>
          </a:p>
        </p:txBody>
      </p:sp>
      <p:sp>
        <p:nvSpPr>
          <p:cNvPr id="36" name="Google Shape;24;p1">
            <a:extLst>
              <a:ext uri="{FF2B5EF4-FFF2-40B4-BE49-F238E27FC236}">
                <a16:creationId xmlns:a16="http://schemas.microsoft.com/office/drawing/2014/main" id="{99ADA7B5-E68B-450F-8BC6-8C3C4EADBA21}"/>
              </a:ext>
            </a:extLst>
          </p:cNvPr>
          <p:cNvSpPr txBox="1"/>
          <p:nvPr/>
        </p:nvSpPr>
        <p:spPr>
          <a:xfrm>
            <a:off x="7558260" y="8323747"/>
            <a:ext cx="5876926" cy="3108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seguir estão apresentados alguns resultados que foram obtidos em estudos específicos e eles aqui foram expressos em gráficos, mas também podem ser utilizadas tabelas e fotos </a:t>
            </a:r>
            <a:r>
              <a:rPr lang="pt-BR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Letra </a:t>
            </a:r>
            <a:r>
              <a:rPr lang="pt-BR" sz="28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Calibri</a:t>
            </a:r>
            <a:r>
              <a:rPr lang="pt-BR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texto justificado, tamanho 20.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9719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406</Words>
  <Application>Microsoft Office PowerPoint</Application>
  <PresentationFormat>Personalizar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Ethan Shulda;www.postersession.com</dc:creator>
  <cp:lastModifiedBy>arthur felipe</cp:lastModifiedBy>
  <cp:revision>23</cp:revision>
  <dcterms:created xsi:type="dcterms:W3CDTF">2008-12-04T00:20:37Z</dcterms:created>
  <dcterms:modified xsi:type="dcterms:W3CDTF">2024-11-15T00:35:06Z</dcterms:modified>
</cp:coreProperties>
</file>